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09" r:id="rId2"/>
    <p:sldId id="311" r:id="rId3"/>
    <p:sldId id="312" r:id="rId4"/>
    <p:sldId id="350" r:id="rId5"/>
    <p:sldId id="319" r:id="rId6"/>
    <p:sldId id="317" r:id="rId7"/>
    <p:sldId id="318" r:id="rId8"/>
    <p:sldId id="337" r:id="rId9"/>
    <p:sldId id="320" r:id="rId10"/>
    <p:sldId id="328" r:id="rId11"/>
    <p:sldId id="329" r:id="rId12"/>
    <p:sldId id="351" r:id="rId13"/>
  </p:sldIdLst>
  <p:sldSz cx="9144000" cy="5143500" type="screen16x9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49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83C55B"/>
    <a:srgbClr val="0092D4"/>
    <a:srgbClr val="000000"/>
    <a:srgbClr val="155697"/>
    <a:srgbClr val="D0E6CF"/>
    <a:srgbClr val="0096C8"/>
    <a:srgbClr val="00A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68" autoAdjust="0"/>
    <p:restoredTop sz="92842" autoAdjust="0"/>
  </p:normalViewPr>
  <p:slideViewPr>
    <p:cSldViewPr snapToGrid="0" showGuides="1">
      <p:cViewPr>
        <p:scale>
          <a:sx n="130" d="100"/>
          <a:sy n="130" d="100"/>
        </p:scale>
        <p:origin x="-18" y="384"/>
      </p:cViewPr>
      <p:guideLst>
        <p:guide orient="horz" pos="2749"/>
        <p:guide pos="2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696"/>
    </p:cViewPr>
  </p:sorterViewPr>
  <p:notesViewPr>
    <p:cSldViewPr snapToGrid="0">
      <p:cViewPr varScale="1">
        <p:scale>
          <a:sx n="78" d="100"/>
          <a:sy n="78" d="100"/>
        </p:scale>
        <p:origin x="-331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5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5F691-4DA6-4E7E-88E0-0B0E5F6DDD4C}" type="datetimeFigureOut">
              <a:rPr lang="sv-SE" smtClean="0"/>
              <a:t>2018-09-04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CB7F7-2DE7-442F-B621-87F2D8E04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74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för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/>
          <p:cNvSpPr txBox="1">
            <a:spLocks/>
          </p:cNvSpPr>
          <p:nvPr userDrawn="1"/>
        </p:nvSpPr>
        <p:spPr>
          <a:xfrm>
            <a:off x="1046759" y="1884385"/>
            <a:ext cx="3551646" cy="1027480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1400" b="1" kern="0" dirty="0">
                <a:solidFill>
                  <a:srgbClr val="155697"/>
                </a:solidFill>
              </a:rPr>
              <a:t>Skapa ny sida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b="0" u="none" kern="0" dirty="0"/>
              <a:t>I menyn </a:t>
            </a:r>
            <a:r>
              <a:rPr lang="sv-SE" sz="1200" b="1" u="none" kern="0" dirty="0"/>
              <a:t>Start</a:t>
            </a:r>
            <a:r>
              <a:rPr lang="sv-SE" sz="1200" b="1" u="none" kern="0" baseline="0" dirty="0"/>
              <a:t> </a:t>
            </a:r>
            <a:r>
              <a:rPr lang="sv-SE" sz="1200" b="0" u="none" kern="0" baseline="0" dirty="0"/>
              <a:t>hittar du</a:t>
            </a:r>
            <a:r>
              <a:rPr lang="sv-SE" sz="1200" b="1" u="none" kern="0" baseline="0" dirty="0"/>
              <a:t> </a:t>
            </a:r>
            <a:r>
              <a:rPr lang="sv-SE" sz="1200" b="0" i="1" u="none" kern="0" baseline="0" dirty="0"/>
              <a:t>Ny bild</a:t>
            </a:r>
            <a:r>
              <a:rPr lang="sv-SE" sz="1200" b="0" u="none" kern="0" baseline="0" dirty="0"/>
              <a:t>.</a:t>
            </a:r>
            <a:r>
              <a:rPr lang="sv-SE" sz="1200" b="0" u="none" kern="0" dirty="0"/>
              <a:t> 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i="0" u="none" kern="0" dirty="0"/>
              <a:t>Klicka på pilen</a:t>
            </a:r>
            <a:r>
              <a:rPr lang="sv-SE" sz="1200" i="0" u="none" kern="0" baseline="0" dirty="0"/>
              <a:t> och välj den </a:t>
            </a:r>
            <a:r>
              <a:rPr lang="sv-SE" sz="1200" i="0" u="none" kern="0" baseline="0" dirty="0" err="1"/>
              <a:t>sidmall</a:t>
            </a:r>
            <a:r>
              <a:rPr lang="sv-SE" sz="1200" i="0" u="none" kern="0" baseline="0" dirty="0"/>
              <a:t> du behöver.</a:t>
            </a:r>
            <a:endParaRPr lang="sv-SE" sz="1400" i="0" u="none" kern="0" baseline="0" dirty="0"/>
          </a:p>
          <a:p>
            <a:endParaRPr lang="sv-SE" sz="1400" i="0" u="none" kern="0" baseline="0" dirty="0"/>
          </a:p>
          <a:p>
            <a:endParaRPr lang="sv-SE" sz="1400" i="0" u="none" kern="0" baseline="0" dirty="0"/>
          </a:p>
          <a:p>
            <a:endParaRPr lang="sv-SE" sz="1400" i="0" u="none" kern="0" baseline="0" dirty="0"/>
          </a:p>
          <a:p>
            <a:pPr marL="228600" marR="0" indent="-22860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/>
            </a:pPr>
            <a:endParaRPr lang="sv-SE" sz="1200" kern="0" dirty="0"/>
          </a:p>
          <a:p>
            <a:pPr marL="0" indent="0">
              <a:buNone/>
            </a:pPr>
            <a:endParaRPr lang="sv-SE" sz="1200" kern="0" dirty="0"/>
          </a:p>
          <a:p>
            <a:pPr marL="0" indent="0">
              <a:buNone/>
            </a:pPr>
            <a:endParaRPr lang="sv-SE" sz="1200" kern="0" dirty="0"/>
          </a:p>
          <a:p>
            <a:pPr marL="0" indent="0">
              <a:buNone/>
            </a:pPr>
            <a:endParaRPr lang="sv-SE" sz="1200" kern="0" dirty="0"/>
          </a:p>
          <a:p>
            <a:pPr marL="0" indent="0">
              <a:buNone/>
            </a:pPr>
            <a:endParaRPr lang="sv-SE" sz="1200" kern="0" dirty="0"/>
          </a:p>
          <a:p>
            <a:endParaRPr lang="sv-SE" sz="1400" kern="0" dirty="0"/>
          </a:p>
        </p:txBody>
      </p:sp>
      <p:sp>
        <p:nvSpPr>
          <p:cNvPr id="5" name="Rubrik 8"/>
          <p:cNvSpPr txBox="1">
            <a:spLocks/>
          </p:cNvSpPr>
          <p:nvPr userDrawn="1"/>
        </p:nvSpPr>
        <p:spPr>
          <a:xfrm>
            <a:off x="1034250" y="581288"/>
            <a:ext cx="5619750" cy="465534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/>
              <a:t>Våra nya mallar</a:t>
            </a:r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1153326" y="2947015"/>
            <a:ext cx="1761936" cy="992330"/>
            <a:chOff x="1545535" y="1656085"/>
            <a:chExt cx="1990725" cy="1085850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35" y="1656085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lips 1"/>
            <p:cNvSpPr/>
            <p:nvPr userDrawn="1"/>
          </p:nvSpPr>
          <p:spPr bwMode="auto">
            <a:xfrm>
              <a:off x="2647464" y="2404704"/>
              <a:ext cx="152380" cy="152380"/>
            </a:xfrm>
            <a:prstGeom prst="ellips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upp 48"/>
          <p:cNvGrpSpPr/>
          <p:nvPr userDrawn="1"/>
        </p:nvGrpSpPr>
        <p:grpSpPr>
          <a:xfrm>
            <a:off x="4584348" y="2911864"/>
            <a:ext cx="1761936" cy="999291"/>
            <a:chOff x="1563890" y="3912629"/>
            <a:chExt cx="1990725" cy="1085850"/>
          </a:xfrm>
        </p:grpSpPr>
        <p:pic>
          <p:nvPicPr>
            <p:cNvPr id="30" name="Bildobjekt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890" y="3912629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ktangel 43"/>
            <p:cNvSpPr/>
            <p:nvPr userDrawn="1"/>
          </p:nvSpPr>
          <p:spPr bwMode="auto">
            <a:xfrm>
              <a:off x="2802016" y="4183582"/>
              <a:ext cx="736413" cy="21532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</p:grpSp>
      <p:sp>
        <p:nvSpPr>
          <p:cNvPr id="15" name="Rektangel 14"/>
          <p:cNvSpPr/>
          <p:nvPr userDrawn="1"/>
        </p:nvSpPr>
        <p:spPr>
          <a:xfrm>
            <a:off x="4501299" y="1884384"/>
            <a:ext cx="45720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sv-SE" sz="1400" b="1" kern="0" dirty="0">
                <a:solidFill>
                  <a:srgbClr val="155697"/>
                </a:solidFill>
              </a:rPr>
              <a:t>Ändra mall på en befintlig sida</a:t>
            </a:r>
          </a:p>
          <a:p>
            <a:pPr marL="171450" indent="-171450"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lang="sv-SE" sz="1200" b="0" u="none" kern="0" dirty="0"/>
              <a:t>Markera den sida i presentationen som du </a:t>
            </a:r>
            <a:br>
              <a:rPr lang="sv-SE" sz="1200" b="0" u="none" kern="0" dirty="0"/>
            </a:br>
            <a:r>
              <a:rPr lang="sv-SE" sz="1200" b="0" u="none" kern="0" dirty="0"/>
              <a:t>vill byta </a:t>
            </a:r>
            <a:r>
              <a:rPr lang="sv-SE" sz="1200" b="0" u="none" kern="0" dirty="0" err="1"/>
              <a:t>sidmall</a:t>
            </a:r>
            <a:r>
              <a:rPr lang="sv-SE" sz="1200" b="0" u="none" kern="0" dirty="0"/>
              <a:t> på. </a:t>
            </a:r>
          </a:p>
          <a:p>
            <a:pPr marL="171450" marR="0" indent="-17145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u="none" kern="0" dirty="0"/>
              <a:t>Gå</a:t>
            </a:r>
            <a:r>
              <a:rPr lang="sv-SE" sz="1200" b="0" u="none" kern="0" baseline="0" dirty="0"/>
              <a:t> upp till menyn </a:t>
            </a:r>
            <a:r>
              <a:rPr lang="sv-SE" sz="1200" b="1" u="none" kern="0" dirty="0"/>
              <a:t>Start</a:t>
            </a:r>
            <a:r>
              <a:rPr lang="sv-SE" sz="1200" b="1" u="none" kern="0" baseline="0" dirty="0"/>
              <a:t> </a:t>
            </a:r>
            <a:r>
              <a:rPr lang="sv-SE" sz="1200" b="0" u="none" kern="0" baseline="0" dirty="0"/>
              <a:t>och välj</a:t>
            </a:r>
            <a:r>
              <a:rPr lang="sv-SE" sz="1200" b="1" u="none" kern="0" baseline="0" dirty="0"/>
              <a:t> </a:t>
            </a:r>
            <a:r>
              <a:rPr lang="sv-SE" sz="1200" b="0" i="1" u="none" kern="0" baseline="0" dirty="0"/>
              <a:t>Layout</a:t>
            </a:r>
            <a:r>
              <a:rPr lang="sv-SE" sz="1200" b="0" u="none" kern="0" baseline="0" dirty="0"/>
              <a:t>.</a:t>
            </a:r>
            <a:r>
              <a:rPr lang="sv-SE" sz="1200" b="0" u="none" kern="0" dirty="0"/>
              <a:t> </a:t>
            </a:r>
          </a:p>
        </p:txBody>
      </p:sp>
      <p:sp>
        <p:nvSpPr>
          <p:cNvPr id="11" name="Platshållare för text 12"/>
          <p:cNvSpPr txBox="1">
            <a:spLocks/>
          </p:cNvSpPr>
          <p:nvPr userDrawn="1"/>
        </p:nvSpPr>
        <p:spPr>
          <a:xfrm>
            <a:off x="1051491" y="1139021"/>
            <a:ext cx="6419585" cy="691441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160"/>
              </a:spcBef>
              <a:buNone/>
            </a:pPr>
            <a:r>
              <a:rPr lang="sv-SE" sz="1200" b="1" i="0" u="none" kern="0" baseline="0" dirty="0"/>
              <a:t>Det finns två gemensamma powerpointmallar för organisationen, en blå och en vit. Du hittar båda i VIS. Avsändaren är Region Norrbotten, oavsett vilken division vi tillhör. Använd de befintliga sidmallarna (layout) så långt det är möjligt.</a:t>
            </a:r>
            <a:endParaRPr lang="sv-SE" sz="1400" i="0" u="none" kern="0" baseline="0" dirty="0"/>
          </a:p>
        </p:txBody>
      </p:sp>
    </p:spTree>
    <p:extLst>
      <p:ext uri="{BB962C8B-B14F-4D97-AF65-F5344CB8AC3E}">
        <p14:creationId xmlns:p14="http://schemas.microsoft.com/office/powerpoint/2010/main" val="385185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13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elbild med text ovanp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1" y="734616"/>
            <a:ext cx="3590925" cy="206573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368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35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428625"/>
            <a:ext cx="77724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446610"/>
            <a:ext cx="7772400" cy="3086100"/>
          </a:xfrm>
          <a:prstGeom prst="rect">
            <a:avLst/>
          </a:prstGeom>
        </p:spPr>
        <p:txBody>
          <a:bodyPr/>
          <a:lstStyle>
            <a:lvl1pPr marL="108000" indent="-108000">
              <a:buSzPct val="100000"/>
              <a:buFont typeface="Arial" pitchFamily="34" charset="0"/>
              <a:buChar char="•"/>
              <a:defRPr/>
            </a:lvl1pPr>
            <a:lvl2pPr marL="360000" indent="-108000">
              <a:buSzPct val="80000"/>
              <a:buFont typeface="Arial" pitchFamily="34" charset="0"/>
              <a:buChar char="–"/>
              <a:defRPr/>
            </a:lvl2pPr>
            <a:lvl3pPr marL="720000" indent="-108000">
              <a:buSzPct val="85000"/>
              <a:buFont typeface="Arial" pitchFamily="34" charset="0"/>
              <a:buChar char="•"/>
              <a:defRPr/>
            </a:lvl3pPr>
            <a:lvl4pPr marL="1080000" indent="-108000">
              <a:buSzPct val="75000"/>
              <a:buFont typeface="Arial" pitchFamily="34" charset="0"/>
              <a:buChar char="–"/>
              <a:defRPr/>
            </a:lvl4pPr>
            <a:lvl5pPr marL="1440000" indent="-108000">
              <a:buSzPct val="75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3568" y="4731544"/>
            <a:ext cx="1905000" cy="25598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BILD </a:t>
            </a:r>
            <a:fld id="{F2A8D4E4-FCCD-44B9-B1C3-F17194433B7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4731544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969696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2"/>
          </p:nvPr>
        </p:nvSpPr>
        <p:spPr>
          <a:xfrm>
            <a:off x="7885113" y="86916"/>
            <a:ext cx="1090612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5DA666B-5FAC-445D-93E0-5A462CD9A9D7}" type="datetimeFigureOut">
              <a:rPr lang="sv-SE">
                <a:solidFill>
                  <a:srgbClr val="969696"/>
                </a:solidFill>
              </a:rPr>
              <a:pPr/>
              <a:t>2018-09-04</a:t>
            </a:fld>
            <a:endParaRPr lang="sv-SE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3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 Hel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502628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Foto (hel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9144000" cy="4626769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6721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7885113" y="86917"/>
            <a:ext cx="1090612" cy="357188"/>
          </a:xfrm>
          <a:prstGeom prst="rect">
            <a:avLst/>
          </a:prstGeom>
        </p:spPr>
        <p:txBody>
          <a:bodyPr/>
          <a:lstStyle/>
          <a:p>
            <a:fld id="{D8778348-4C57-4407-883C-21C40966C84F}" type="datetimeFigureOut">
              <a:rPr lang="sv-SE" smtClean="0">
                <a:solidFill>
                  <a:srgbClr val="000000"/>
                </a:solidFill>
              </a:rPr>
              <a:pPr/>
              <a:t>2018-09-04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32138" y="4731544"/>
            <a:ext cx="2895600" cy="357188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16688" y="4731547"/>
            <a:ext cx="1905000" cy="255985"/>
          </a:xfrm>
          <a:prstGeom prst="rect">
            <a:avLst/>
          </a:prstGeom>
        </p:spPr>
        <p:txBody>
          <a:bodyPr/>
          <a:lstStyle/>
          <a:p>
            <a:fld id="{CC74246F-0681-41B1-9C25-3E54C430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491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19002" y="1084333"/>
            <a:ext cx="6497905" cy="1011503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319002" y="2127489"/>
            <a:ext cx="6505997" cy="688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9392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1592722" y="384370"/>
            <a:ext cx="5978095" cy="834016"/>
          </a:xfrm>
          <a:prstGeom prst="rect">
            <a:avLst/>
          </a:prstGeom>
        </p:spPr>
        <p:txBody>
          <a:bodyPr anchor="b" anchorCtr="0"/>
          <a:lstStyle>
            <a:lvl1pPr>
              <a:defRPr sz="2400" b="1" baseline="0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314954"/>
            <a:ext cx="5978096" cy="304908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4455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4534" y="355600"/>
            <a:ext cx="6917266" cy="40084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3678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gu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5494493" y="439043"/>
            <a:ext cx="3197701" cy="607580"/>
          </a:xfrm>
          <a:prstGeom prst="rect">
            <a:avLst/>
          </a:prstGeom>
        </p:spPr>
        <p:txBody>
          <a:bodyPr anchor="b" anchorCtr="0"/>
          <a:lstStyle>
            <a:lvl1pPr>
              <a:defRPr sz="2000" b="1" baseline="0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525982" y="440267"/>
            <a:ext cx="4879497" cy="39237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aseline="0">
                <a:latin typeface="+mn-lt"/>
              </a:defRPr>
            </a:lvl1pPr>
            <a:lvl2pPr marL="536575" indent="0">
              <a:buNone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5494492" y="1065562"/>
            <a:ext cx="3212538" cy="329847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01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495300" y="2585971"/>
            <a:ext cx="20097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sz="1100" dirty="0"/>
              <a:t>OBS! Om du behöver justera bilden inom ramen – dubbelklicka på bilden och välj verktyget ”Beskär” som dyker upp i menyn.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00" y="258945"/>
            <a:ext cx="5295900" cy="825388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857500" cy="51435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3234389" y="1168401"/>
            <a:ext cx="5300190" cy="319563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5769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348300"/>
            <a:ext cx="7550022" cy="74266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1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4434107" y="1284703"/>
            <a:ext cx="22878" cy="305677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4665297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931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Jämför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247552"/>
            <a:ext cx="7560784" cy="77495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0" y="1647196"/>
            <a:ext cx="3664797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9464" y="1043308"/>
            <a:ext cx="3702264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55069" y="1648910"/>
            <a:ext cx="3690650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64979" y="1045022"/>
            <a:ext cx="3680739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677333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Rak 9"/>
          <p:cNvCxnSpPr/>
          <p:nvPr userDrawn="1"/>
        </p:nvCxnSpPr>
        <p:spPr bwMode="auto">
          <a:xfrm>
            <a:off x="4555068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09642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43833"/>
            <a:ext cx="5486400" cy="603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315204"/>
            <a:ext cx="5486400" cy="425450"/>
          </a:xfrm>
          <a:prstGeom prst="rect">
            <a:avLst/>
          </a:prstGeom>
        </p:spPr>
        <p:txBody>
          <a:bodyPr anchor="b" anchorCtr="0"/>
          <a:lstStyle>
            <a:lvl1pPr>
              <a:defRPr sz="16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09276" y="338665"/>
            <a:ext cx="5455123" cy="292983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9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kgr_bla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9898"/>
            <a:ext cx="9148590" cy="54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79388" y="4731544"/>
            <a:ext cx="20875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600" dirty="0">
                <a:solidFill>
                  <a:srgbClr val="969696"/>
                </a:solidFill>
              </a:rPr>
              <a:t/>
            </a:r>
            <a:br>
              <a:rPr lang="sv-SE" sz="600" dirty="0">
                <a:solidFill>
                  <a:srgbClr val="969696"/>
                </a:solidFill>
              </a:rPr>
            </a:br>
            <a:endParaRPr lang="sv-SE" sz="600" dirty="0">
              <a:solidFill>
                <a:srgbClr val="969696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707" y="4747775"/>
            <a:ext cx="1411124" cy="21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71" r:id="rId3"/>
    <p:sldLayoutId id="2147483678" r:id="rId4"/>
    <p:sldLayoutId id="2147483672" r:id="rId5"/>
    <p:sldLayoutId id="2147483662" r:id="rId6"/>
    <p:sldLayoutId id="2147483674" r:id="rId7"/>
    <p:sldLayoutId id="2147483677" r:id="rId8"/>
    <p:sldLayoutId id="2147483676" r:id="rId9"/>
    <p:sldLayoutId id="2147483664" r:id="rId10"/>
    <p:sldLayoutId id="2147483680" r:id="rId11"/>
    <p:sldLayoutId id="2147483679" r:id="rId12"/>
    <p:sldLayoutId id="2147483682" r:id="rId13"/>
    <p:sldLayoutId id="2147483683" r:id="rId14"/>
    <p:sldLayoutId id="2147483684" r:id="rId15"/>
    <p:sldLayoutId id="2147483685" r:id="rId16"/>
  </p:sldLayoutIdLst>
  <p:hf sldNum="0" hdr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9pPr>
    </p:titleStyle>
    <p:bodyStyle>
      <a:lvl1pPr marL="107950" indent="-107950" algn="l" defTabSz="762000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18415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1600">
          <a:solidFill>
            <a:schemeClr val="tx2"/>
          </a:solidFill>
          <a:latin typeface="+mn-lt"/>
        </a:defRPr>
      </a:lvl2pPr>
      <a:lvl3pPr marL="1257300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•"/>
        <a:defRPr sz="1600">
          <a:solidFill>
            <a:schemeClr val="tx2"/>
          </a:solidFill>
          <a:latin typeface="+mn-lt"/>
        </a:defRPr>
      </a:lvl3pPr>
      <a:lvl4pPr marL="1790700" indent="-1762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2154238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charset="0"/>
        <a:buChar char="•"/>
        <a:defRPr sz="1600">
          <a:solidFill>
            <a:schemeClr val="tx2"/>
          </a:solidFill>
          <a:latin typeface="+mn-lt"/>
        </a:defRPr>
      </a:lvl5pPr>
      <a:lvl6pPr marL="24384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" b="479"/>
          <a:stretch>
            <a:fillRect/>
          </a:stretch>
        </p:blipFill>
        <p:spPr bwMode="auto">
          <a:xfrm>
            <a:off x="2032646" y="332995"/>
            <a:ext cx="5078707" cy="365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8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sjoh01\AppData\Local\Microsoft\Windows\Temporary Internet Files\Content.Outlook\CR0SJ2KH\Rikt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576" y="681540"/>
            <a:ext cx="4876554" cy="333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00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Vägen dit- prioriterade områden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Ledarskap/ medarbetarskap </a:t>
            </a:r>
          </a:p>
          <a:p>
            <a:r>
              <a:rPr lang="sv-SE" dirty="0"/>
              <a:t>Gemensam övertygelse om målet</a:t>
            </a:r>
          </a:p>
          <a:p>
            <a:r>
              <a:rPr lang="sv-SE" dirty="0"/>
              <a:t>Ledarskap som visar riktning</a:t>
            </a:r>
          </a:p>
          <a:p>
            <a:r>
              <a:rPr lang="sv-SE" dirty="0"/>
              <a:t>Berättelsens kraft</a:t>
            </a:r>
          </a:p>
          <a:p>
            <a:pPr marL="0" indent="0">
              <a:buNone/>
            </a:pPr>
            <a:r>
              <a:rPr lang="sv-SE" b="1" dirty="0"/>
              <a:t/>
            </a:r>
            <a:br>
              <a:rPr lang="sv-SE" b="1" dirty="0"/>
            </a:br>
            <a:r>
              <a:rPr lang="sv-SE" b="1" dirty="0"/>
              <a:t>Kompetensförsörjning</a:t>
            </a:r>
          </a:p>
          <a:p>
            <a:r>
              <a:rPr lang="sv-SE" dirty="0"/>
              <a:t>Kompetensförsörjning och förändrade yrkesroller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Arbetssätt / Digitalisering</a:t>
            </a:r>
          </a:p>
          <a:p>
            <a:r>
              <a:rPr lang="sv-SE" dirty="0"/>
              <a:t>Patienter och närstående som medskapare</a:t>
            </a:r>
          </a:p>
          <a:p>
            <a:r>
              <a:rPr lang="sv-SE" dirty="0"/>
              <a:t>Kunskapsorientering</a:t>
            </a:r>
          </a:p>
          <a:p>
            <a:r>
              <a:rPr lang="sv-SE" dirty="0"/>
              <a:t>Samverka för samordnad vård</a:t>
            </a:r>
          </a:p>
          <a:p>
            <a:r>
              <a:rPr lang="sv-SE" dirty="0"/>
              <a:t>Nya tjänster och nya arbetssätt</a:t>
            </a:r>
          </a:p>
          <a:p>
            <a:r>
              <a:rPr lang="sv-SE" dirty="0"/>
              <a:t>Från några till alla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488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händer nu?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smtClean="0"/>
              <a:t>Engagemang</a:t>
            </a:r>
          </a:p>
          <a:p>
            <a:r>
              <a:rPr lang="sv-SE" dirty="0" smtClean="0"/>
              <a:t>Integration i styrdokument</a:t>
            </a:r>
          </a:p>
          <a:p>
            <a:r>
              <a:rPr lang="sv-SE" dirty="0" smtClean="0"/>
              <a:t>Förbättring </a:t>
            </a:r>
            <a:r>
              <a:rPr lang="sv-SE" dirty="0" smtClean="0"/>
              <a:t>och </a:t>
            </a:r>
            <a:r>
              <a:rPr lang="sv-SE" dirty="0" smtClean="0"/>
              <a:t>förnyelse</a:t>
            </a:r>
          </a:p>
          <a:p>
            <a:r>
              <a:rPr lang="sv-SE" b="1" dirty="0">
                <a:solidFill>
                  <a:srgbClr val="0070C0"/>
                </a:solidFill>
              </a:rPr>
              <a:t>Samarbete / samskapande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071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44"/>
            <a:ext cx="7846142" cy="46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WHO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Agenda 2030 </a:t>
            </a:r>
          </a:p>
          <a:p>
            <a:r>
              <a:rPr lang="sv-SE" dirty="0"/>
              <a:t>Åstadkomma allmän hälso- och sjukvård (Universal Health </a:t>
            </a:r>
            <a:r>
              <a:rPr lang="sv-SE" dirty="0" err="1"/>
              <a:t>Coverage</a:t>
            </a:r>
            <a:r>
              <a:rPr lang="sv-SE" dirty="0"/>
              <a:t>, UHC) runtom i världen.  </a:t>
            </a:r>
          </a:p>
          <a:p>
            <a:r>
              <a:rPr lang="sv-SE" dirty="0"/>
              <a:t>Skifte från dagens hälsosystem, som i hög grad är uppbyggda kring sjukdomar och institutioner, till ett system som är designat för människor</a:t>
            </a:r>
          </a:p>
          <a:p>
            <a:endParaRPr lang="sv-SE" dirty="0"/>
          </a:p>
        </p:txBody>
      </p:sp>
      <p:pic>
        <p:nvPicPr>
          <p:cNvPr id="1026" name="Picture 2" descr="\\nll.se\hemkataloger\katalog4\lisjoh01\Arkiv\My Pictures\wh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962" y="289497"/>
            <a:ext cx="3186112" cy="127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1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Samordnad utveckling för god och nära vård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Särskild utredare: Anna </a:t>
            </a:r>
            <a:r>
              <a:rPr lang="sv-SE" dirty="0" err="1" smtClean="0"/>
              <a:t>Nergårdh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Utgångpunkt: Effektiv vård (SOU 2016:2)</a:t>
            </a:r>
          </a:p>
          <a:p>
            <a:pPr marL="0" indent="0">
              <a:buNone/>
            </a:pPr>
            <a:r>
              <a:rPr lang="sv-SE" dirty="0" smtClean="0"/>
              <a:t>Tillägg:</a:t>
            </a:r>
            <a:r>
              <a:rPr lang="sv-SE" dirty="0"/>
              <a:t> </a:t>
            </a:r>
            <a:endParaRPr lang="sv-SE" dirty="0" smtClean="0"/>
          </a:p>
          <a:p>
            <a:r>
              <a:rPr lang="sv-SE" dirty="0" smtClean="0"/>
              <a:t>Samordna </a:t>
            </a:r>
            <a:r>
              <a:rPr lang="sv-SE" dirty="0"/>
              <a:t>vårdinsatser för patienter med omfattande och </a:t>
            </a:r>
            <a:r>
              <a:rPr lang="sv-SE" dirty="0" smtClean="0"/>
              <a:t>  komplexa vårdbehov. Bättre </a:t>
            </a:r>
            <a:r>
              <a:rPr lang="sv-SE" dirty="0"/>
              <a:t>samarbete mellan kommuner och landsting samt olika vårdgivare.</a:t>
            </a:r>
          </a:p>
          <a:p>
            <a:r>
              <a:rPr lang="sv-SE" dirty="0" smtClean="0"/>
              <a:t>Vid behov :patientkontrakt</a:t>
            </a:r>
          </a:p>
          <a:p>
            <a:pPr marL="0" indent="0">
              <a:buNone/>
            </a:pPr>
            <a:r>
              <a:rPr lang="sv-SE" dirty="0" smtClean="0"/>
              <a:t>Slutbetänkande: mars 2020</a:t>
            </a:r>
            <a:endParaRPr lang="sv-SE" dirty="0"/>
          </a:p>
        </p:txBody>
      </p:sp>
      <p:pic>
        <p:nvPicPr>
          <p:cNvPr id="1026" name="Picture 2" descr="\\nll.se\hemkataloger\katalog4\lisjoh01\Arkiv\My Pictures\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12" y="893027"/>
            <a:ext cx="1572195" cy="157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2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AC8E89A8-3B7E-5342-9C90-7CB03D4A56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87" b="27689"/>
          <a:stretch/>
        </p:blipFill>
        <p:spPr>
          <a:xfrm>
            <a:off x="480345" y="36478"/>
            <a:ext cx="3009996" cy="4516784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429469" y="2156371"/>
            <a:ext cx="3111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SVERIGE 1955-2017</a:t>
            </a:r>
          </a:p>
        </p:txBody>
      </p:sp>
      <p:sp>
        <p:nvSpPr>
          <p:cNvPr id="6" name="Rektangel 5"/>
          <p:cNvSpPr/>
          <p:nvPr/>
        </p:nvSpPr>
        <p:spPr>
          <a:xfrm>
            <a:off x="805374" y="2710251"/>
            <a:ext cx="2359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+ 2 947 646</a:t>
            </a:r>
          </a:p>
        </p:txBody>
      </p:sp>
      <p:sp>
        <p:nvSpPr>
          <p:cNvPr id="7" name="Rektangel 6"/>
          <p:cNvSpPr/>
          <p:nvPr/>
        </p:nvSpPr>
        <p:spPr>
          <a:xfrm>
            <a:off x="3671752" y="2156371"/>
            <a:ext cx="2356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NORRBOTTEN</a:t>
            </a:r>
            <a:endParaRPr lang="sv-SE" sz="2400" b="1" dirty="0">
              <a:solidFill>
                <a:srgbClr val="FFC000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4296122" y="2833677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+264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xmlns="" id="{7176C13B-1793-1B40-A7E4-60A00A096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489" y="2751988"/>
            <a:ext cx="313565" cy="73491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3962837" y="53055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400" b="1" kern="0" dirty="0">
                <a:solidFill>
                  <a:srgbClr val="0070C0"/>
                </a:solidFill>
              </a:rPr>
              <a:t>Hur har befolkningen utvecklats från 1950-talet?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2244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1"/>
          <a:stretch/>
        </p:blipFill>
        <p:spPr>
          <a:xfrm>
            <a:off x="0" y="1018903"/>
            <a:ext cx="9144000" cy="3607539"/>
          </a:xfrm>
          <a:prstGeom prst="rect">
            <a:avLst/>
          </a:prstGeom>
        </p:spPr>
      </p:pic>
      <p:sp>
        <p:nvSpPr>
          <p:cNvPr id="6" name="Shape 224"/>
          <p:cNvSpPr txBox="1"/>
          <p:nvPr/>
        </p:nvSpPr>
        <p:spPr>
          <a:xfrm>
            <a:off x="969818" y="1172976"/>
            <a:ext cx="2666078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sv-SE" sz="2000" dirty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Norrbotten</a:t>
            </a:r>
          </a:p>
        </p:txBody>
      </p:sp>
      <p:sp>
        <p:nvSpPr>
          <p:cNvPr id="10" name="Shape 225"/>
          <p:cNvSpPr txBox="1"/>
          <p:nvPr/>
        </p:nvSpPr>
        <p:spPr>
          <a:xfrm>
            <a:off x="3635897" y="1173200"/>
            <a:ext cx="1656183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sv-SE" sz="2000" dirty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Sverige</a:t>
            </a:r>
          </a:p>
        </p:txBody>
      </p:sp>
      <p:sp>
        <p:nvSpPr>
          <p:cNvPr id="11" name="Shape 226"/>
          <p:cNvSpPr txBox="1"/>
          <p:nvPr/>
        </p:nvSpPr>
        <p:spPr>
          <a:xfrm>
            <a:off x="5436097" y="1173200"/>
            <a:ext cx="1656183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sv-SE" sz="2000" dirty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2050</a:t>
            </a:r>
          </a:p>
        </p:txBody>
      </p:sp>
      <p:sp>
        <p:nvSpPr>
          <p:cNvPr id="12" name="Shape 227"/>
          <p:cNvSpPr txBox="1"/>
          <p:nvPr/>
        </p:nvSpPr>
        <p:spPr>
          <a:xfrm>
            <a:off x="6948265" y="1173200"/>
            <a:ext cx="1656183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sv-SE" sz="2000" dirty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Japan</a:t>
            </a:r>
          </a:p>
        </p:txBody>
      </p:sp>
      <p:pic>
        <p:nvPicPr>
          <p:cNvPr id="13" name="Shape 219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r="70596"/>
          <a:stretch/>
        </p:blipFill>
        <p:spPr>
          <a:xfrm>
            <a:off x="3635896" y="1510866"/>
            <a:ext cx="1512524" cy="2405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220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1564867"/>
            <a:ext cx="2616631" cy="238070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221"/>
          <p:cNvSpPr txBox="1"/>
          <p:nvPr/>
        </p:nvSpPr>
        <p:spPr>
          <a:xfrm>
            <a:off x="3301685" y="2536980"/>
            <a:ext cx="1656183" cy="2077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sv-SE" sz="1200" b="1" dirty="0">
                <a:latin typeface="Arial"/>
                <a:ea typeface="Arial"/>
                <a:cs typeface="Arial"/>
                <a:sym typeface="Arial"/>
              </a:rPr>
              <a:t>20</a:t>
            </a:r>
          </a:p>
        </p:txBody>
      </p:sp>
      <p:sp>
        <p:nvSpPr>
          <p:cNvPr id="17" name="Shape 223"/>
          <p:cNvSpPr txBox="1"/>
          <p:nvPr/>
        </p:nvSpPr>
        <p:spPr>
          <a:xfrm>
            <a:off x="6716780" y="2608158"/>
            <a:ext cx="1656183" cy="2077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sv-SE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</a:p>
        </p:txBody>
      </p:sp>
      <p:pic>
        <p:nvPicPr>
          <p:cNvPr id="18" name="Shape 219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78422"/>
          <a:stretch/>
        </p:blipFill>
        <p:spPr>
          <a:xfrm>
            <a:off x="6948264" y="1510866"/>
            <a:ext cx="1109956" cy="2405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219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39099" r="28401"/>
          <a:stretch/>
        </p:blipFill>
        <p:spPr>
          <a:xfrm>
            <a:off x="5148064" y="1510866"/>
            <a:ext cx="1671782" cy="240544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22"/>
          <p:cNvSpPr txBox="1"/>
          <p:nvPr/>
        </p:nvSpPr>
        <p:spPr>
          <a:xfrm>
            <a:off x="4946173" y="2576434"/>
            <a:ext cx="1656183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sv-SE" sz="1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</a:p>
        </p:txBody>
      </p:sp>
      <p:sp>
        <p:nvSpPr>
          <p:cNvPr id="21" name="Shape 223"/>
          <p:cNvSpPr txBox="1"/>
          <p:nvPr/>
        </p:nvSpPr>
        <p:spPr>
          <a:xfrm>
            <a:off x="6966163" y="2829339"/>
            <a:ext cx="1656183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sv-SE" sz="1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387928" y="4322619"/>
            <a:ext cx="4867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*Andel av befolkningen över 65 år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2538484" y="3531358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19,4</a:t>
            </a:r>
          </a:p>
        </p:txBody>
      </p:sp>
      <p:pic>
        <p:nvPicPr>
          <p:cNvPr id="23" name="Shape 220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93" y="1564867"/>
            <a:ext cx="2613748" cy="23807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sv-SE" sz="2800" b="1" dirty="0"/>
              <a:t>Vårt demografiska försprång</a:t>
            </a:r>
          </a:p>
        </p:txBody>
      </p:sp>
    </p:spTree>
    <p:extLst>
      <p:ext uri="{BB962C8B-B14F-4D97-AF65-F5344CB8AC3E}">
        <p14:creationId xmlns:p14="http://schemas.microsoft.com/office/powerpoint/2010/main" val="42695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3" b="5023"/>
          <a:stretch>
            <a:fillRect/>
          </a:stretch>
        </p:blipFill>
        <p:spPr bwMode="auto">
          <a:xfrm>
            <a:off x="1331640" y="1059582"/>
            <a:ext cx="6480720" cy="327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-22544"/>
            <a:ext cx="8458200" cy="46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3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Högt insjuknade i sjukdomar </a:t>
            </a:r>
            <a:br>
              <a:rPr lang="sv-SE" dirty="0"/>
            </a:br>
            <a:r>
              <a:rPr lang="sv-SE" dirty="0"/>
              <a:t>som går att förebygga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314954"/>
            <a:ext cx="7094078" cy="3049084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													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49" y="1314954"/>
            <a:ext cx="4768904" cy="321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055" y="357504"/>
            <a:ext cx="5440042" cy="87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lisjoh01\AppData\Local\Microsoft\Windows\Temporary Internet Files\Content.Outlook\CR0SJ2KH\2035-malbild_1805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91630"/>
            <a:ext cx="4608512" cy="28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05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on Norrbotten_vit">
  <a:themeElements>
    <a:clrScheme name="Region Norrbotten blandad">
      <a:dk1>
        <a:srgbClr val="000000"/>
      </a:dk1>
      <a:lt1>
        <a:srgbClr val="FFFFFF"/>
      </a:lt1>
      <a:dk2>
        <a:srgbClr val="403D45"/>
      </a:dk2>
      <a:lt2>
        <a:srgbClr val="D0D1CD"/>
      </a:lt2>
      <a:accent1>
        <a:srgbClr val="0070C0"/>
      </a:accent1>
      <a:accent2>
        <a:srgbClr val="F8951F"/>
      </a:accent2>
      <a:accent3>
        <a:srgbClr val="83C55B"/>
      </a:accent3>
      <a:accent4>
        <a:srgbClr val="7F7F7F"/>
      </a:accent4>
      <a:accent5>
        <a:srgbClr val="403D45"/>
      </a:accent5>
      <a:accent6>
        <a:srgbClr val="C0C0BD"/>
      </a:accent6>
      <a:hlink>
        <a:srgbClr val="0070C0"/>
      </a:hlink>
      <a:folHlink>
        <a:srgbClr val="7F7F7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vit med jpglogga 180_ny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 med jpglogga 180_ny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8">
        <a:dk1>
          <a:srgbClr val="003399"/>
        </a:dk1>
        <a:lt1>
          <a:srgbClr val="0D68B0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002A82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9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0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0D68B0"/>
        </a:accent2>
        <a:accent3>
          <a:srgbClr val="FFFFFF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2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p:Policy xmlns:p="office.server.policy" id="" local="true">
  <p:Name>Informerande</p:Name>
  <p:Description/>
  <p:Statement/>
  <p:PolicyItems>
    <p:PolicyItem featureId="Microsoft.Office.RecordsManagement.PolicyFeatures.Expiration" staticId="0x010100D7963E0E5B7A40E5AEA07389401D709F007B1238BBD93543428C20870054E92DBF|1214505165" UniqueId="15436f43-43ec-43f4-afa0-3fdfa097cfae">
      <p:Name>Bevarande</p:Name>
      <p:Description>Automatisk schemaläggning av innehåll som ska bearbetas, och utföra en bevarandeåtgärd på innehåll som har nått sitt förfallodatum.</p:Description>
      <p:CustomData>
        <Schedules nextStageId="3" default="true">
          <Schedule type="Default">
            <stages>
              <data stageId="1" recur="true" offset="36" unit="months">
                <formula id="Microsoft.Office.RecordsManagement.PolicyFeatures.Expiration.Formula.BuiltIn">
                  <number>0</number>
                  <property>NLLThinningTime</property>
                  <propertyid>2793489f-7251-475b-a975-480031914936</propertyid>
                  <period>months</period>
                </formula>
                <action type="workflow" id="d9837362-db90-41fe-8d27-3f4e28fd673a"/>
              </data>
              <data stageId="2">
                <formula id="Microsoft.Office.RecordsManagement.PolicyFeatures.Expiration.Formula.BuiltIn">
                  <number>1</number>
                  <property>NLLThinningTime</property>
                  <propertyid>2793489f-7251-475b-a975-480031914936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nformerande dokument" ma:contentTypeID="0x010100D7963E0E5B7A40E5AEA07389401D709F007B1238BBD93543428C20870054E92DBF0100907CEEA6569A954C976B7824CE75F91F" ma:contentTypeVersion="1901" ma:contentTypeDescription="Informerande dokument" ma:contentTypeScope="" ma:versionID="250ee7b4d9bb8c15c15ff768352f79c4">
  <xsd:schema xmlns:xsd="http://www.w3.org/2001/XMLSchema" xmlns:xs="http://www.w3.org/2001/XMLSchema" xmlns:p="http://schemas.microsoft.com/office/2006/metadata/properties" xmlns:ns1="http://schemas.microsoft.com/sharepoint/v3" xmlns:ns2="c7918ce9-5289-4a18-805d-4141408e948c" xmlns:ns3="e1dec489-f745-4ed5-9c00-958a11aea6df" targetNamespace="http://schemas.microsoft.com/office/2006/metadata/properties" ma:root="true" ma:fieldsID="17dee6eec5598b22a7c41fd52a3e56c5" ns1:_="" ns2:_="" ns3:_="">
    <xsd:import namespace="http://schemas.microsoft.com/sharepoint/v3"/>
    <xsd:import namespace="c7918ce9-5289-4a18-805d-4141408e948c"/>
    <xsd:import namespace="e1dec489-f745-4ed5-9c00-958a11aea6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VIS_DocumentId" minOccurs="0"/>
                <xsd:element ref="ns1:NLLStakeholderTaxHTField0" minOccurs="0"/>
                <xsd:element ref="ns2:TaxKeywordTaxHTField" minOccurs="0"/>
                <xsd:element ref="ns3:DocumentStatus" minOccurs="0"/>
                <xsd:element ref="ns1:NLLInformationclass"/>
                <xsd:element ref="ns1:NLLThinningTime" minOccurs="0"/>
                <xsd:element ref="ns3:VISResponsible"/>
                <xsd:element ref="ns1:AnsvarigQuickpart" minOccurs="0"/>
                <xsd:element ref="ns1:NLLDocumentTypeTaxHTField0" minOccurs="0"/>
                <xsd:element ref="ns1:_dlc_Exempt" minOccurs="0"/>
                <xsd:element ref="ns1:_dlc_ExpireDateSaved" minOccurs="0"/>
                <xsd:element ref="ns1:_dlc_ExpireDate" minOccurs="0"/>
                <xsd:element ref="ns1:prdProcessTaxHTField0" minOccurs="0"/>
                <xsd:element ref="ns1:NLLVersion" minOccurs="0"/>
                <xsd:element ref="ns1:NLLModifiedBy" minOccurs="0"/>
                <xsd:element ref="ns1:NLLDocumentIDValue" minOccurs="0"/>
                <xsd:element ref="ns1:NLLPublishingstatus" minOccurs="0"/>
                <xsd:element ref="ns1:NLLDiarienummer" minOccurs="0"/>
                <xsd:element ref="ns1:NLLPublishDate" minOccurs="0"/>
                <xsd:element ref="ns1:NLLInformationCollectionTaxHTField0" minOccurs="0"/>
                <xsd:element ref="ns1:NLLProducerPlaceTaxHTField0" minOccurs="0"/>
                <xsd:element ref="ns1:NLLEstablishedBy"/>
                <xsd:element ref="ns1:NLLEstablishedByQuickpart" minOccurs="0"/>
                <xsd:element ref="ns1:VersionComment" minOccurs="0"/>
                <xsd:element ref="ns1:NLLPublishDateQuickpart" minOccurs="0"/>
                <xsd:element ref="ns1:NLLLockWorkflows" minOccurs="0"/>
                <xsd:element ref="ns1:NLL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LLStakeholderTaxHTField0" ma:index="13" nillable="true" ma:taxonomy="true" ma:internalName="NLLStakeholderTaxHTField0" ma:taxonomyFieldName="NLLStakeholder" ma:displayName="Gäller för verksamhet" ma:fieldId="{fc9b4796-81cc-4809-b89e-b480826c68b7}" ma:taxonomyMulti="true" ma:sspId="39d54842-4abd-4019-b0bf-19e71d696155" ma:termSetId="012a677c-9277-4d4c-83ea-a9768cc277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Informationclass" ma:index="17" ma:displayName="Informationsklass" ma:internalName="NLLInformationclass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NLLThinningTime" ma:index="19" nillable="true" ma:displayName="Gallringsfrist" ma:format="DateOnly" ma:hidden="true" ma:internalName="NLLThinningTime">
      <xsd:simpleType>
        <xsd:restriction base="dms:DateTime"/>
      </xsd:simpleType>
    </xsd:element>
    <xsd:element name="AnsvarigQuickpart" ma:index="21" nillable="true" ma:displayName="AnsvarigQuickpart" ma:hidden="true" ma:internalName="AnsvarigQuickpart">
      <xsd:simpleType>
        <xsd:restriction base="dms:Text"/>
      </xsd:simpleType>
    </xsd:element>
    <xsd:element name="NLLDocumentTypeTaxHTField0" ma:index="23" ma:taxonomy="true" ma:internalName="NLLDocumentTypeTaxHTField0" ma:taxonomyFieldName="NLLDocumentType" ma:displayName="Dokumenttyp" ma:fieldId="{38578a5b-744a-40d6-84e1-ab48bc8b5a57}" ma:sspId="39d54842-4abd-4019-b0bf-19e71d696155" ma:termSetId="52dfd850-14dd-4e84-a867-57b1223f0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Exempt" ma:index="24" nillable="true" ma:displayName="Undanta från princip" ma:hidden="true" ma:internalName="_dlc_Exempt" ma:readOnly="true">
      <xsd:simpleType>
        <xsd:restriction base="dms:Unknown"/>
      </xsd:simpleType>
    </xsd:element>
    <xsd:element name="_dlc_ExpireDateSaved" ma:index="25" nillable="true" ma:displayName="Originalförfallodag" ma:hidden="true" ma:internalName="_dlc_ExpireDateSaved" ma:readOnly="true">
      <xsd:simpleType>
        <xsd:restriction base="dms:DateTime"/>
      </xsd:simpleType>
    </xsd:element>
    <xsd:element name="_dlc_ExpireDate" ma:index="26" nillable="true" ma:displayName="Förfallodatum" ma:description="" ma:hidden="true" ma:indexed="true" ma:internalName="_dlc_ExpireDate" ma:readOnly="true">
      <xsd:simpleType>
        <xsd:restriction base="dms:DateTime"/>
      </xsd:simpleType>
    </xsd:element>
    <xsd:element name="prdProcessTaxHTField0" ma:index="27" nillable="true" ma:taxonomy="true" ma:internalName="prdProcessTaxHTField0" ma:taxonomyFieldName="prdProcess" ma:displayName="Process" ma:fieldId="{7458416b-87c5-4f2a-97ed-9ee5dd1e516d}" ma:taxonomyMulti="true" ma:sspId="39d54842-4abd-4019-b0bf-19e71d696155" ma:termSetId="747d8a4a-b066-47e6-b826-8f1c93ac40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Version" ma:index="28" nillable="true" ma:displayName="Version" ma:internalName="NLLVersion" ma:readOnly="false">
      <xsd:simpleType>
        <xsd:restriction base="dms:Text"/>
      </xsd:simpleType>
    </xsd:element>
    <xsd:element name="NLLModifiedBy" ma:index="29" nillable="true" ma:displayName="Upprättad av" ma:hidden="true" ma:internalName="NLLModifiedBy">
      <xsd:simpleType>
        <xsd:restriction base="dms:Text"/>
      </xsd:simpleType>
    </xsd:element>
    <xsd:element name="NLLDocumentIDValue" ma:index="30" nillable="true" ma:displayName="Dokument-Id Värde" ma:hidden="true" ma:internalName="NLLDocumentIDValue">
      <xsd:simpleType>
        <xsd:restriction base="dms:Text"/>
      </xsd:simpleType>
    </xsd:element>
    <xsd:element name="NLLPublishingstatus" ma:index="31" nillable="true" ma:displayName="Publiceringsstatus" ma:internalName="NLLPublishingstatus" ma:readOnly="false">
      <xsd:simpleType>
        <xsd:restriction base="dms:Choice">
          <xsd:enumeration value="Ej Publicerad"/>
          <xsd:enumeration value="Publicerad"/>
          <xsd:enumeration value="Avpublicerad"/>
          <xsd:enumeration value="Revidering krävs"/>
          <xsd:enumeration value="Revidering pågår"/>
        </xsd:restriction>
      </xsd:simpleType>
    </xsd:element>
    <xsd:element name="NLLDiarienummer" ma:index="32" nillable="true" ma:displayName="Diarienummer" ma:description="" ma:internalName="NLLDiarienummer" ma:readOnly="false">
      <xsd:simpleType>
        <xsd:restriction base="dms:Text"/>
      </xsd:simpleType>
    </xsd:element>
    <xsd:element name="NLLPublishDate" ma:index="34" nillable="true" ma:displayName="Publiceringsdatum" ma:format="DateOnly" ma:hidden="true" ma:internalName="NLLPublishDate">
      <xsd:simpleType>
        <xsd:restriction base="dms:DateTime"/>
      </xsd:simpleType>
    </xsd:element>
    <xsd:element name="NLLInformationCollectionTaxHTField0" ma:index="35" nillable="true" ma:taxonomy="true" ma:internalName="NLLInformationCollectionTaxHTField0" ma:taxonomyFieldName="NLLInformationCollection" ma:displayName="Informationssamling" ma:fieldId="{5965f86f-d738-4017-88d8-24d6ef34a791}" ma:taxonomyMulti="true" ma:sspId="39d54842-4abd-4019-b0bf-19e71d696155" ma:termSetId="60e00f7a-77a4-4c71-b63e-bae2eb97b3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roducerPlaceTaxHTField0" ma:index="37" nillable="true" ma:taxonomy="true" ma:internalName="NLLProducerPlaceTaxHTField0" ma:taxonomyFieldName="NLLProducerPlace" ma:displayName="Producentplats" ma:fieldId="{e174ebea-294d-44bc-9c09-0f97f1197811}" ma:sspId="39d54842-4abd-4019-b0bf-19e71d696155" ma:termSetId="45f1cc5b-3028-4a82-8c90-ecfb5e2e86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EstablishedBy" ma:index="38" ma:displayName="Upprättad av" ma:list="UserInfo" ma:SharePointGroup="0" ma:internalName="NLLEstablished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EstablishedByQuickpart" ma:index="39" nillable="true" ma:displayName="Upprättad av Quickpart" ma:hidden="true" ma:internalName="NLLEstablishedByQuickpart">
      <xsd:simpleType>
        <xsd:restriction base="dms:Text"/>
      </xsd:simpleType>
    </xsd:element>
    <xsd:element name="VersionComment" ma:index="40" nillable="true" ma:displayName="Versionskommentar" ma:hidden="true" ma:internalName="VersionComment" ma:readOnly="false">
      <xsd:simpleType>
        <xsd:restriction base="dms:Text"/>
      </xsd:simpleType>
    </xsd:element>
    <xsd:element name="NLLPublishDateQuickpart" ma:index="41" nillable="true" ma:displayName="Publiceringsdatum Quickpart" ma:hidden="true" ma:internalName="NLLPublishDateQuickpart">
      <xsd:simpleType>
        <xsd:restriction base="dms:Text"/>
      </xsd:simpleType>
    </xsd:element>
    <xsd:element name="NLLLockWorkflows" ma:index="42" nillable="true" ma:displayName="ArbetsflödeKörs" ma:default="0" ma:hidden="true" ma:internalName="NLLLockWorkflows">
      <xsd:simpleType>
        <xsd:restriction base="dms:Boolean"/>
      </xsd:simpleType>
    </xsd:element>
    <xsd:element name="NLLPublished" ma:index="43" nillable="true" ma:displayName="Publicerad" ma:hidden="true" ma:internalName="NLLPublishe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18ce9-5289-4a18-805d-4141408e948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NLL-Nyckelord" ma:fieldId="{23f27201-bee3-471e-b2e7-b64fd8b7ca38}" ma:taxonomyMulti="true" ma:sspId="39d54842-4abd-4019-b0bf-19e71d69615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ec489-f745-4ed5-9c00-958a11aea6df" elementFormDefault="qualified">
    <xsd:import namespace="http://schemas.microsoft.com/office/2006/documentManagement/types"/>
    <xsd:import namespace="http://schemas.microsoft.com/office/infopath/2007/PartnerControls"/>
    <xsd:element name="VIS_DocumentId" ma:index="12" nillable="true" ma:displayName="Producentplats ID" ma:hidden="true" ma:internalName="VIS_Doc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Status" ma:index="16" nillable="true" ma:displayName="Dokumentstatus" ma:hidden="true" ma:internalName="Dokumentstatu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ISResponsible" ma:index="20" ma:displayName="Ansvarig" ma:list="UserInfo" ma:internalName="VISResponsible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LLPublishDate xmlns="http://schemas.microsoft.com/sharepoint/v3">2023-02-28T23:00:00+00:00</NLLPublishDate>
    <NLLPublished xmlns="http://schemas.microsoft.com/sharepoint/v3" xsi:nil="true"/>
    <NLLPublishingstatus xmlns="http://schemas.microsoft.com/sharepoint/v3">Publicerad</NLLPublishingstatus>
    <NLLDocumentIDValue xmlns="http://schemas.microsoft.com/sharepoint/v3">ARBGRP743-268216389-100</NLLDocumentIDValue>
    <NLLThinningTime xmlns="http://schemas.microsoft.com/sharepoint/v3">2026-02-28T23:00:00+00:00</NLLThinningTime>
    <NLLPublishDateQuickpart xmlns="http://schemas.microsoft.com/sharepoint/v3">2023-03-01</NLLPublishDateQuickpart>
    <NLLInformationCollectionTaxHTField0 xmlns="http://schemas.microsoft.com/sharepoint/v3">
      <Terms xmlns="http://schemas.microsoft.com/office/infopath/2007/PartnerControls"/>
    </NLLInformationCollectionTaxHTField0>
    <NLLLockWorkflows xmlns="http://schemas.microsoft.com/sharepoint/v3">false</NLLLockWorkflows>
    <NLLEstablishedByQuickpart xmlns="http://schemas.microsoft.com/sharepoint/v3">Sandra Sikblad</NLLEstablishedByQuickpart>
    <prdProcessTaxHTField0 xmlns="http://schemas.microsoft.com/sharepoint/v3">
      <Terms xmlns="http://schemas.microsoft.com/office/infopath/2007/PartnerControls"/>
    </prdProcessTaxHTField0>
    <AnsvarigQuickpart xmlns="http://schemas.microsoft.com/sharepoint/v3">Anneli Granberg</AnsvarigQuickpart>
    <NLLEstablishedBy xmlns="http://schemas.microsoft.com/sharepoint/v3">
      <UserInfo>
        <DisplayName>Sandra Sikblad</DisplayName>
        <AccountId>139</AccountId>
        <AccountType/>
      </UserInfo>
    </NLLEstablishedBy>
    <NLLStakeholderTaxHTField0 xmlns="http://schemas.microsoft.com/sharepoint/v3">
      <Terms xmlns="http://schemas.microsoft.com/office/infopath/2007/PartnerControls"/>
    </NLLStakeholderTaxHTField0>
    <NLL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981e6eac-a633-4de2-91a2-d5e48e1c0d00</TermId>
        </TermInfo>
      </Terms>
    </NLLDocumentTypeTaxHTField0>
    <NLLVersion xmlns="http://schemas.microsoft.com/sharepoint/v3">4.0</NLLVersion>
    <NLLInformationclass xmlns="http://schemas.microsoft.com/sharepoint/v3">Publik</NLLInformationclass>
    <NLLModifiedBy xmlns="http://schemas.microsoft.com/sharepoint/v3">Åsa Åström</NLLModifiedBy>
    <NLLProducerPlac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Länsstyrgrupp</TermName>
          <TermId xmlns="http://schemas.microsoft.com/office/infopath/2007/PartnerControls">40c9582e-9040-4ee0-a5ab-267ced39ceea</TermId>
        </TermInfo>
      </Terms>
    </NLLProducerPlaceTaxHTField0>
    <VersionComment xmlns="http://schemas.microsoft.com/sharepoint/v3">ompubliceras</VersionComment>
    <NLLDiarienummer xmlns="http://schemas.microsoft.com/sharepoint/v3" xsi:nil="true"/>
    <TaxKeywordTaxHTField xmlns="c7918ce9-5289-4a18-805d-4141408e94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bilaga</TermName>
          <TermId xmlns="http://schemas.microsoft.com/office/infopath/2007/PartnerControls">09e5e4fc-28b8-4ab6-9df1-18814299f0ed</TermId>
        </TermInfo>
        <TermInfo xmlns="http://schemas.microsoft.com/office/infopath/2007/PartnerControls">
          <TermName xmlns="http://schemas.microsoft.com/office/infopath/2007/PartnerControls">180905</TermName>
          <TermId xmlns="http://schemas.microsoft.com/office/infopath/2007/PartnerControls">4371fd3f-b871-46b5-b62a-cf76c8dd89bc</TermId>
        </TermInfo>
        <TermInfo xmlns="http://schemas.microsoft.com/office/infopath/2007/PartnerControls">
          <TermName xmlns="http://schemas.microsoft.com/office/infopath/2007/PartnerControls">2018</TermName>
          <TermId xmlns="http://schemas.microsoft.com/office/infopath/2007/PartnerControls">01560e56-94d0-454a-a9c8-eb2d6c8cf2b4</TermId>
        </TermInfo>
        <TermInfo xmlns="http://schemas.microsoft.com/office/infopath/2007/PartnerControls">
          <TermName xmlns="http://schemas.microsoft.com/office/infopath/2007/PartnerControls">LSG</TermName>
          <TermId xmlns="http://schemas.microsoft.com/office/infopath/2007/PartnerControls">ba7f548d-7cc9-4dc7-aa8a-c5f8cc10d00e</TermId>
        </TermInfo>
      </Terms>
    </TaxKeywordTaxHTField>
    <_dlc_DocId xmlns="c7918ce9-5289-4a18-805d-4141408e948c">ARBGRP743-268216389-100</_dlc_DocId>
    <_dlc_DocIdUrl xmlns="c7918ce9-5289-4a18-805d-4141408e948c">
      <Url>http://spportal.extvis.local/process/administrativ/_layouts/15/DocIdRedir.aspx?ID=ARBGRP743-268216389-100</Url>
      <Description>ARBGRP743-268216389-100</Description>
    </_dlc_DocIdUrl>
    <_dlc_DocIdPersistId xmlns="c7918ce9-5289-4a18-805d-4141408e948c">true</_dlc_DocIdPersistId>
    <_dlc_ExpireDateSaved xmlns="http://schemas.microsoft.com/sharepoint/v3" xsi:nil="true"/>
    <_dlc_ExpireDate xmlns="http://schemas.microsoft.com/sharepoint/v3">2026-03-31T22:00:00+00:00</_dlc_ExpireDate>
    <VIS_DocumentId xmlns="e1dec489-f745-4ed5-9c00-958a11aea6df">
      <Url>https://samarbeta.nll.se/producentplats/lansstyrgrupp/_layouts/15/DocIdRedir.aspx?ID=ARBGRP743-268216389-100</Url>
      <Description>ARBGRP743-268216389-100</Description>
    </VIS_DocumentId>
    <VISResponsible xmlns="e1dec489-f745-4ed5-9c00-958a11aea6df">
      <UserInfo>
        <DisplayName>Anneli Granberg</DisplayName>
        <AccountId>14</AccountId>
        <AccountType/>
      </UserInfo>
    </VISResponsible>
    <DocumentStatus xmlns="e1dec489-f745-4ed5-9c00-958a11aea6df">
      <Url>https://samarbeta.nll.se/producentplats/lansstyrgrupp/_layouts/15/wrkstat.aspx?List=9a9a6252-6fd0-4333-8306-f1e7c6ba4dfa&amp;WorkflowInstanceName=6aa0de79-c6ca-49d5-a52d-08ab22c6a226</Url>
      <Description>Publicerad</Description>
    </DocumentStatus>
    <_dlc_Exempt xmlns="http://schemas.microsoft.com/sharepoint/v3">false</_dlc_Exempt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B9BAE9-71EE-432A-812C-86EC1605D26A}"/>
</file>

<file path=customXml/itemProps2.xml><?xml version="1.0" encoding="utf-8"?>
<ds:datastoreItem xmlns:ds="http://schemas.openxmlformats.org/officeDocument/2006/customXml" ds:itemID="{4F290E94-21FD-4C71-889B-5327687614E9}"/>
</file>

<file path=customXml/itemProps3.xml><?xml version="1.0" encoding="utf-8"?>
<ds:datastoreItem xmlns:ds="http://schemas.openxmlformats.org/officeDocument/2006/customXml" ds:itemID="{88BFCD66-4EA9-4A0A-9C13-02CA5FA3FB2C}"/>
</file>

<file path=customXml/itemProps4.xml><?xml version="1.0" encoding="utf-8"?>
<ds:datastoreItem xmlns:ds="http://schemas.openxmlformats.org/officeDocument/2006/customXml" ds:itemID="{F68545F3-F626-4B3A-8408-D58C366F0847}"/>
</file>

<file path=customXml/itemProps5.xml><?xml version="1.0" encoding="utf-8"?>
<ds:datastoreItem xmlns:ds="http://schemas.openxmlformats.org/officeDocument/2006/customXml" ds:itemID="{49FF94E7-000A-4713-8A3C-CF70E8F6CDD5}"/>
</file>

<file path=docProps/app.xml><?xml version="1.0" encoding="utf-8"?>
<Properties xmlns="http://schemas.openxmlformats.org/officeDocument/2006/extended-properties" xmlns:vt="http://schemas.openxmlformats.org/officeDocument/2006/docPropsVTypes">
  <Template>Region Norrbotten_vit</Template>
  <TotalTime>5589</TotalTime>
  <Words>185</Words>
  <Application>Microsoft Office PowerPoint</Application>
  <PresentationFormat>Bildspel på skärmen (16:9)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Region Norrbotten_vit</vt:lpstr>
      <vt:lpstr>PowerPoint-presentation</vt:lpstr>
      <vt:lpstr>PowerPoint-presentation</vt:lpstr>
      <vt:lpstr>WHO</vt:lpstr>
      <vt:lpstr>Samordnad utveckling för god och nära vård</vt:lpstr>
      <vt:lpstr>PowerPoint-presentation</vt:lpstr>
      <vt:lpstr>Vårt demografiska försprång</vt:lpstr>
      <vt:lpstr>PowerPoint-presentation</vt:lpstr>
      <vt:lpstr>Högt insjuknade i sjukdomar  som går att förebygga</vt:lpstr>
      <vt:lpstr>PowerPoint-presentation</vt:lpstr>
      <vt:lpstr>PowerPoint-presentation</vt:lpstr>
      <vt:lpstr>Vägen dit- prioriterade områden</vt:lpstr>
      <vt:lpstr>Vad händer nu?</vt:lpstr>
    </vt:vector>
  </TitlesOfParts>
  <Company>Norrbottens läns landsting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Bilaga länsstyrgruppen 180905 - Vägen till framtidens hälsa och vård 2035</dc:title>
  <dc:creator>Staffan Lundberg</dc:creator>
  <cp:keywords>180905; bilaga; 2018; LSG</cp:keywords>
  <cp:lastModifiedBy>Lisbet Löpare Johansson</cp:lastModifiedBy>
  <cp:revision>98</cp:revision>
  <cp:lastPrinted>2015-10-01T11:12:07Z</cp:lastPrinted>
  <dcterms:created xsi:type="dcterms:W3CDTF">2018-02-12T10:24:36Z</dcterms:created>
  <dcterms:modified xsi:type="dcterms:W3CDTF">2018-09-04T19:22:57Z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0x010100D7963E0E5B7A40E5AEA07389401D709F007B1238BBD93543428C20870054E92DBF0100907CEEA6569A954C976B7824CE75F91F</vt:lpwstr>
  </property>
  <property fmtid="{D5CDD505-2E9C-101B-9397-08002B2CF9AE}" pid="3" name="TaxKeyword">
    <vt:lpwstr>5037;#bilaga|09e5e4fc-28b8-4ab6-9df1-18814299f0ed;#7879;#180905|4371fd3f-b871-46b5-b62a-cf76c8dd89bc;#6336;#2018|01560e56-94d0-454a-a9c8-eb2d6c8cf2b4;#7815;#LSG|ba7f548d-7cc9-4dc7-aa8a-c5f8cc10d00e</vt:lpwstr>
  </property>
  <property fmtid="{D5CDD505-2E9C-101B-9397-08002B2CF9AE}" pid="4" name="CareActionCodeSurgical">
    <vt:lpwstr/>
  </property>
  <property fmtid="{D5CDD505-2E9C-101B-9397-08002B2CF9AE}" pid="5" name="NLLProducerPlace">
    <vt:lpwstr>7816;#Länsstyrgrupp|40c9582e-9040-4ee0-a5ab-267ced39ceea</vt:lpwstr>
  </property>
  <property fmtid="{D5CDD505-2E9C-101B-9397-08002B2CF9AE}" pid="6" name="NLLApprovedByQuickPart">
    <vt:lpwstr/>
  </property>
  <property fmtid="{D5CDD505-2E9C-101B-9397-08002B2CF9AE}" pid="7" name="NLLInformationCollection">
    <vt:lpwstr/>
  </property>
  <property fmtid="{D5CDD505-2E9C-101B-9397-08002B2CF9AE}" pid="8" name="NLLProjectDescription">
    <vt:lpwstr/>
  </property>
  <property fmtid="{D5CDD505-2E9C-101B-9397-08002B2CF9AE}" pid="9" name="PsychiatricCodeTaxHTField0">
    <vt:lpwstr/>
  </property>
  <property fmtid="{D5CDD505-2E9C-101B-9397-08002B2CF9AE}" pid="10" name="NLLStakeholder">
    <vt:lpwstr/>
  </property>
  <property fmtid="{D5CDD505-2E9C-101B-9397-08002B2CF9AE}" pid="11" name="TLVCodeDiagnosisTaxHTField0">
    <vt:lpwstr/>
  </property>
  <property fmtid="{D5CDD505-2E9C-101B-9397-08002B2CF9AE}" pid="12" name="NPUCode">
    <vt:lpwstr/>
  </property>
  <property fmtid="{D5CDD505-2E9C-101B-9397-08002B2CF9AE}" pid="13" name="NLLClosureDate">
    <vt:lpwstr/>
  </property>
  <property fmtid="{D5CDD505-2E9C-101B-9397-08002B2CF9AE}" pid="14" name="NLLProducerplaceID">
    <vt:lpwstr/>
  </property>
  <property fmtid="{D5CDD505-2E9C-101B-9397-08002B2CF9AE}" pid="15" name="NLLPublishedTemplate">
    <vt:lpwstr/>
  </property>
  <property fmtid="{D5CDD505-2E9C-101B-9397-08002B2CF9AE}" pid="16" name="NLLWFComment">
    <vt:lpwstr/>
  </property>
  <property fmtid="{D5CDD505-2E9C-101B-9397-08002B2CF9AE}" pid="17" name="NLLPTCName">
    <vt:lpwstr/>
  </property>
  <property fmtid="{D5CDD505-2E9C-101B-9397-08002B2CF9AE}" pid="18" name="SpecialtyTaxHTField0">
    <vt:lpwstr/>
  </property>
  <property fmtid="{D5CDD505-2E9C-101B-9397-08002B2CF9AE}" pid="19" name="CareActionCodeNonSurgical">
    <vt:lpwstr/>
  </property>
  <property fmtid="{D5CDD505-2E9C-101B-9397-08002B2CF9AE}" pid="20" name="AnalysisNameTaxHTField0">
    <vt:lpwstr/>
  </property>
  <property fmtid="{D5CDD505-2E9C-101B-9397-08002B2CF9AE}" pid="21" name="Specialty">
    <vt:lpwstr/>
  </property>
  <property fmtid="{D5CDD505-2E9C-101B-9397-08002B2CF9AE}" pid="22" name="NLLMtptCode">
    <vt:lpwstr/>
  </property>
  <property fmtid="{D5CDD505-2E9C-101B-9397-08002B2CF9AE}" pid="23" name="NLLProjectUrl">
    <vt:lpwstr/>
  </property>
  <property fmtid="{D5CDD505-2E9C-101B-9397-08002B2CF9AE}" pid="24" name="ICD10Code">
    <vt:lpwstr/>
  </property>
  <property fmtid="{D5CDD505-2E9C-101B-9397-08002B2CF9AE}" pid="25" name="NLLProjectStatus">
    <vt:lpwstr/>
  </property>
  <property fmtid="{D5CDD505-2E9C-101B-9397-08002B2CF9AE}" pid="26" name="NLLSteeringGroup">
    <vt:lpwstr/>
  </property>
  <property fmtid="{D5CDD505-2E9C-101B-9397-08002B2CF9AE}" pid="27" name="NLLMeetingTypeTaxHTField0">
    <vt:lpwstr/>
  </property>
  <property fmtid="{D5CDD505-2E9C-101B-9397-08002B2CF9AE}" pid="28" name="NLLTemplateStatus">
    <vt:lpwstr/>
  </property>
  <property fmtid="{D5CDD505-2E9C-101B-9397-08002B2CF9AE}" pid="29" name="CareActionCodeSurgicalTaxHTField0">
    <vt:lpwstr/>
  </property>
  <property fmtid="{D5CDD505-2E9C-101B-9397-08002B2CF9AE}" pid="30" name="PharmaceuticalCodeTaxHTField0">
    <vt:lpwstr/>
  </property>
  <property fmtid="{D5CDD505-2E9C-101B-9397-08002B2CF9AE}" pid="31" name="NLLProjectLeader">
    <vt:lpwstr/>
  </property>
  <property fmtid="{D5CDD505-2E9C-101B-9397-08002B2CF9AE}" pid="32" name="NLLDecisionLevelManagedTaxHTField0">
    <vt:lpwstr/>
  </property>
  <property fmtid="{D5CDD505-2E9C-101B-9397-08002B2CF9AE}" pid="35" name="NLLDefaultTemplate">
    <vt:lpwstr/>
  </property>
  <property fmtid="{D5CDD505-2E9C-101B-9397-08002B2CF9AE}" pid="36" name="NLLProjectVisitor">
    <vt:lpwstr/>
  </property>
  <property fmtid="{D5CDD505-2E9C-101B-9397-08002B2CF9AE}" pid="37" name="NLLApprovedBy">
    <vt:lpwstr/>
  </property>
  <property fmtid="{D5CDD505-2E9C-101B-9397-08002B2CF9AE}" pid="38" name="NLLDecisionLevelManaged">
    <vt:lpwstr/>
  </property>
  <property fmtid="{D5CDD505-2E9C-101B-9397-08002B2CF9AE}" pid="39" name="CompulsoryAction">
    <vt:lpwstr/>
  </property>
  <property fmtid="{D5CDD505-2E9C-101B-9397-08002B2CF9AE}" pid="40" name="NLLProjectDivisionTaxHTField0">
    <vt:lpwstr/>
  </property>
  <property fmtid="{D5CDD505-2E9C-101B-9397-08002B2CF9AE}" pid="41" name="ICD10CodeTaxHTField0">
    <vt:lpwstr/>
  </property>
  <property fmtid="{D5CDD505-2E9C-101B-9397-08002B2CF9AE}" pid="42" name="NLLProjectOwner">
    <vt:lpwstr/>
  </property>
  <property fmtid="{D5CDD505-2E9C-101B-9397-08002B2CF9AE}" pid="43" name="NPUCodeTaxHTField0">
    <vt:lpwstr/>
  </property>
  <property fmtid="{D5CDD505-2E9C-101B-9397-08002B2CF9AE}" pid="44" name="NLLTemplateFolderDescription">
    <vt:lpwstr/>
  </property>
  <property fmtid="{D5CDD505-2E9C-101B-9397-08002B2CF9AE}" pid="45" name="TLVCodeAction">
    <vt:lpwstr/>
  </property>
  <property fmtid="{D5CDD505-2E9C-101B-9397-08002B2CF9AE}" pid="46" name="RadiologicalCode">
    <vt:lpwstr/>
  </property>
  <property fmtid="{D5CDD505-2E9C-101B-9397-08002B2CF9AE}" pid="47" name="References">
    <vt:lpwstr/>
  </property>
  <property fmtid="{D5CDD505-2E9C-101B-9397-08002B2CF9AE}" pid="48" name="prdProcess">
    <vt:lpwstr/>
  </property>
  <property fmtid="{D5CDD505-2E9C-101B-9397-08002B2CF9AE}" pid="49" name="NLLProjectOrderStatus">
    <vt:lpwstr/>
  </property>
  <property fmtid="{D5CDD505-2E9C-101B-9397-08002B2CF9AE}" pid="51" name="NLLReferenceGroup">
    <vt:lpwstr/>
  </property>
  <property fmtid="{D5CDD505-2E9C-101B-9397-08002B2CF9AE}" pid="52" name="TLVCodeDiagnosis">
    <vt:lpwstr/>
  </property>
  <property fmtid="{D5CDD505-2E9C-101B-9397-08002B2CF9AE}" pid="53" name="PharmaceuticalCode">
    <vt:lpwstr/>
  </property>
  <property fmtid="{D5CDD505-2E9C-101B-9397-08002B2CF9AE}" pid="54" name="NLLInitiationDate">
    <vt:lpwstr/>
  </property>
  <property fmtid="{D5CDD505-2E9C-101B-9397-08002B2CF9AE}" pid="56" name="ReferencesTaxHTField0">
    <vt:lpwstr/>
  </property>
  <property fmtid="{D5CDD505-2E9C-101B-9397-08002B2CF9AE}" pid="57" name="NLLWindingUpDate">
    <vt:lpwstr/>
  </property>
  <property fmtid="{D5CDD505-2E9C-101B-9397-08002B2CF9AE}" pid="58" name="TLVCodeActionTaxHTField0">
    <vt:lpwstr/>
  </property>
  <property fmtid="{D5CDD505-2E9C-101B-9397-08002B2CF9AE}" pid="59" name="NLLProjectNr">
    <vt:lpwstr/>
  </property>
  <property fmtid="{D5CDD505-2E9C-101B-9397-08002B2CF9AE}" pid="60" name="Granska dokument">
    <vt:lpwstr>, </vt:lpwstr>
  </property>
  <property fmtid="{D5CDD505-2E9C-101B-9397-08002B2CF9AE}" pid="61" name="NLLProjectTypeTaxHTField0">
    <vt:lpwstr/>
  </property>
  <property fmtid="{D5CDD505-2E9C-101B-9397-08002B2CF9AE}" pid="62" name="NLLPTCProcessTeam">
    <vt:lpwstr/>
  </property>
  <property fmtid="{D5CDD505-2E9C-101B-9397-08002B2CF9AE}" pid="63" name="RadiologicalCodeTaxHTField0">
    <vt:lpwstr/>
  </property>
  <property fmtid="{D5CDD505-2E9C-101B-9397-08002B2CF9AE}" pid="64" name="NLLImplementationDate">
    <vt:lpwstr/>
  </property>
  <property fmtid="{D5CDD505-2E9C-101B-9397-08002B2CF9AE}" pid="65" name="NLLProjectDivision">
    <vt:lpwstr/>
  </property>
  <property fmtid="{D5CDD505-2E9C-101B-9397-08002B2CF9AE}" pid="66" name="PsychiatricCode">
    <vt:lpwstr/>
  </property>
  <property fmtid="{D5CDD505-2E9C-101B-9397-08002B2CF9AE}" pid="67" name="Publicera dokument">
    <vt:lpwstr>, </vt:lpwstr>
  </property>
  <property fmtid="{D5CDD505-2E9C-101B-9397-08002B2CF9AE}" pid="68" name="NLLProjectType">
    <vt:lpwstr/>
  </property>
  <property fmtid="{D5CDD505-2E9C-101B-9397-08002B2CF9AE}" pid="69" name="AnalysisName">
    <vt:lpwstr/>
  </property>
  <property fmtid="{D5CDD505-2E9C-101B-9397-08002B2CF9AE}" pid="70" name="NLLMtptCodeTaxHTField0">
    <vt:lpwstr/>
  </property>
  <property fmtid="{D5CDD505-2E9C-101B-9397-08002B2CF9AE}" pid="71" name="NLLLatestProjectTrackingDate">
    <vt:lpwstr/>
  </property>
  <property fmtid="{D5CDD505-2E9C-101B-9397-08002B2CF9AE}" pid="72" name="NLLDocumentType">
    <vt:lpwstr>1021;#Presentation|981e6eac-a633-4de2-91a2-d5e48e1c0d00</vt:lpwstr>
  </property>
  <property fmtid="{D5CDD505-2E9C-101B-9397-08002B2CF9AE}" pid="73" name="NLLProjectTypeText">
    <vt:lpwstr/>
  </property>
  <property fmtid="{D5CDD505-2E9C-101B-9397-08002B2CF9AE}" pid="74" name="NLLEstablishingDate">
    <vt:lpwstr/>
  </property>
  <property fmtid="{D5CDD505-2E9C-101B-9397-08002B2CF9AE}" pid="75" name="NLLProjectMember">
    <vt:lpwstr/>
  </property>
  <property fmtid="{D5CDD505-2E9C-101B-9397-08002B2CF9AE}" pid="76" name="NLLProcessTeamLookup">
    <vt:lpwstr/>
  </property>
  <property fmtid="{D5CDD505-2E9C-101B-9397-08002B2CF9AE}" pid="77" name="CareActionCodeNonSurgicalTaxHTField0">
    <vt:lpwstr/>
  </property>
  <property fmtid="{D5CDD505-2E9C-101B-9397-08002B2CF9AE}" pid="78" name="CompulsoryActionTaxHTField0">
    <vt:lpwstr/>
  </property>
  <property fmtid="{D5CDD505-2E9C-101B-9397-08002B2CF9AE}" pid="79" name="NLLMeetingType">
    <vt:lpwstr/>
  </property>
  <property fmtid="{D5CDD505-2E9C-101B-9397-08002B2CF9AE}" pid="80" name="NLLProjectLeaderDiv">
    <vt:lpwstr/>
  </property>
  <property fmtid="{D5CDD505-2E9C-101B-9397-08002B2CF9AE}" pid="81" name="NLLProjectName">
    <vt:lpwstr/>
  </property>
  <property fmtid="{D5CDD505-2E9C-101B-9397-08002B2CF9AE}" pid="82" name="_dlc_policyId">
    <vt:lpwstr>0x010100D7963E0E5B7A40E5AEA07389401D709F007B1238BBD93543428C20870054E92DBF|1214505165</vt:lpwstr>
  </property>
  <property fmtid="{D5CDD505-2E9C-101B-9397-08002B2CF9AE}" pid="85" name="ItemRetentionFormula">
    <vt:lpwstr>&lt;formula id="Microsoft.Office.RecordsManagement.PolicyFeatures.Expiration.Formula.BuiltIn"&gt;&lt;number&gt;1&lt;/number&gt;&lt;property&gt;NLLThinningTime&lt;/property&gt;&lt;propertyid&gt;2793489f-7251-475b-a975-480031914936&lt;/propertyid&gt;&lt;period&gt;months&lt;/period&gt;&lt;/formula&gt;</vt:lpwstr>
  </property>
  <property fmtid="{D5CDD505-2E9C-101B-9397-08002B2CF9AE}" pid="87" name="_dlc_DocIdItemGuid">
    <vt:lpwstr>c7b11098-8e75-478e-82cc-c1113a47db7c</vt:lpwstr>
  </property>
  <property fmtid="{D5CDD505-2E9C-101B-9397-08002B2CF9AE}" pid="89" name="TaxCatchAll">
    <vt:lpwstr>7816;#Länsstyrgrupp|40c9582e-9040-4ee0-a5ab-267ced39ceea;#6336;#2018;#7815;#LSG;#7879;#180905;#5037;#bilaga;#1021;#Presentation|981e6eac-a633-4de2-91a2-d5e48e1c0d00</vt:lpwstr>
  </property>
  <property fmtid="{D5CDD505-2E9C-101B-9397-08002B2CF9AE}" pid="91" name="_dlc_ItemStageId">
    <vt:lpwstr/>
  </property>
  <property fmtid="{D5CDD505-2E9C-101B-9397-08002B2CF9AE}" pid="93" name="Order">
    <vt:r8>2425600</vt:r8>
  </property>
  <property fmtid="{D5CDD505-2E9C-101B-9397-08002B2CF9AE}" pid="94" name="xd_ProgID">
    <vt:lpwstr/>
  </property>
  <property fmtid="{D5CDD505-2E9C-101B-9397-08002B2CF9AE}" pid="95" name="_SourceUrl">
    <vt:lpwstr/>
  </property>
  <property fmtid="{D5CDD505-2E9C-101B-9397-08002B2CF9AE}" pid="96" name="_SharedFileIndex">
    <vt:lpwstr/>
  </property>
  <property fmtid="{D5CDD505-2E9C-101B-9397-08002B2CF9AE}" pid="97" name="TemplateUrl">
    <vt:lpwstr/>
  </property>
  <property fmtid="{D5CDD505-2E9C-101B-9397-08002B2CF9AE}" pid="99" name="NLLDecisionLevelGoverning">
    <vt:lpwstr/>
  </property>
  <property fmtid="{D5CDD505-2E9C-101B-9397-08002B2CF9AE}" pid="100" name="NLLFactOwner">
    <vt:lpwstr/>
  </property>
  <property fmtid="{D5CDD505-2E9C-101B-9397-08002B2CF9AE}" pid="101" name="NLLFactOwnerText">
    <vt:lpwstr/>
  </property>
  <property fmtid="{D5CDD505-2E9C-101B-9397-08002B2CF9AE}" pid="102" name="xd_Signature">
    <vt:bool>false</vt:bool>
  </property>
  <property fmtid="{D5CDD505-2E9C-101B-9397-08002B2CF9AE}" pid="103" name="NLLDecisionLevel">
    <vt:lpwstr/>
  </property>
  <property fmtid="{D5CDD505-2E9C-101B-9397-08002B2CF9AE}" pid="104" name="NLLPTCProcessLeader">
    <vt:lpwstr/>
  </property>
  <property fmtid="{D5CDD505-2E9C-101B-9397-08002B2CF9AE}" pid="106" name="NLLPTCVISEditor">
    <vt:lpwstr/>
  </property>
</Properties>
</file>